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0C6"/>
    <a:srgbClr val="17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 autoAdjust="0"/>
    <p:restoredTop sz="91562" autoAdjust="0"/>
  </p:normalViewPr>
  <p:slideViewPr>
    <p:cSldViewPr snapToGrid="0">
      <p:cViewPr>
        <p:scale>
          <a:sx n="140" d="100"/>
          <a:sy n="140" d="100"/>
        </p:scale>
        <p:origin x="-378" y="359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83A3-4503-4384-8634-5B1FAE58DA06}" type="datetimeFigureOut">
              <a:rPr lang="pt-BR" smtClean="0"/>
              <a:t>20/03/2020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CDB9-8B59-4B75-907F-EC6DC858FF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0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B901E-B415-43F2-9FCC-99656AFFF46E}" type="datetimeFigureOut">
              <a:rPr lang="pt-BR" smtClean="0"/>
              <a:t>20/03/2020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25CA-1A8A-4904-9751-0279BCF9825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85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25CA-1A8A-4904-9751-0279BCF9825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8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53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43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8" y="6839922"/>
            <a:ext cx="6885408" cy="234059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9" y="9157720"/>
            <a:ext cx="1429893" cy="824479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-24830" y="4295274"/>
            <a:ext cx="6892163" cy="567796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1763648" y="0"/>
            <a:ext cx="5094352" cy="8428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8" y="-324421"/>
            <a:ext cx="1791056" cy="1029766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27408" y="9060330"/>
            <a:ext cx="6885408" cy="9129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1025167" y="9077044"/>
            <a:ext cx="460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 smtClean="0">
                <a:solidFill>
                  <a:schemeClr val="bg1"/>
                </a:solidFill>
              </a:rPr>
              <a:t>Forend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Elektrik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Malzemeleri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ve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Dış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Ticaret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Anonim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Şirketi</a:t>
            </a:r>
            <a:endParaRPr lang="pt-BR" sz="1000" dirty="0" smtClean="0">
              <a:solidFill>
                <a:schemeClr val="bg1"/>
              </a:solidFill>
            </a:endParaRPr>
          </a:p>
          <a:p>
            <a:pPr algn="ctr"/>
            <a:r>
              <a:rPr lang="nn-NO" sz="800" dirty="0" smtClean="0">
                <a:solidFill>
                  <a:schemeClr val="bg1"/>
                </a:solidFill>
              </a:rPr>
              <a:t>Halaskargazi cad. no: 141 K:4/7 Osmanbey 34081</a:t>
            </a:r>
            <a:r>
              <a:rPr lang="pt-BR" sz="800" dirty="0" smtClean="0">
                <a:solidFill>
                  <a:schemeClr val="bg1"/>
                </a:solidFill>
              </a:rPr>
              <a:t>Ş - </a:t>
            </a:r>
            <a:r>
              <a:rPr lang="pt-BR" sz="800" dirty="0" err="1" smtClean="0">
                <a:solidFill>
                  <a:schemeClr val="bg1"/>
                </a:solidFill>
              </a:rPr>
              <a:t>Şişli</a:t>
            </a:r>
            <a:r>
              <a:rPr lang="pt-BR" sz="800" dirty="0" smtClean="0">
                <a:solidFill>
                  <a:schemeClr val="bg1"/>
                </a:solidFill>
              </a:rPr>
              <a:t> / Istanbul / TURKEY</a:t>
            </a:r>
          </a:p>
          <a:p>
            <a:pPr algn="ctr"/>
            <a:r>
              <a:rPr lang="pt-BR" sz="800" dirty="0" err="1" smtClean="0">
                <a:solidFill>
                  <a:schemeClr val="bg1"/>
                </a:solidFill>
              </a:rPr>
              <a:t>Tel</a:t>
            </a:r>
            <a:r>
              <a:rPr lang="pt-BR" sz="800" dirty="0" smtClean="0">
                <a:solidFill>
                  <a:schemeClr val="bg1"/>
                </a:solidFill>
              </a:rPr>
              <a:t>: + 90 212 291 51 63 - 64   Fax: + 90 212 291 51 65</a:t>
            </a:r>
          </a:p>
          <a:p>
            <a:pPr algn="ctr"/>
            <a:r>
              <a:rPr lang="pt-BR" sz="800" dirty="0" smtClean="0">
                <a:solidFill>
                  <a:schemeClr val="bg1"/>
                </a:solidFill>
              </a:rPr>
              <a:t>E-mail: export@forend.com.tr / forend@forend.com.tr</a:t>
            </a:r>
          </a:p>
          <a:p>
            <a:pPr algn="ctr"/>
            <a:r>
              <a:rPr lang="pt-BR" sz="800" dirty="0" smtClean="0">
                <a:solidFill>
                  <a:schemeClr val="bg1"/>
                </a:solidFill>
              </a:rPr>
              <a:t>Website: www.forend.com.tr</a:t>
            </a:r>
          </a:p>
          <a:p>
            <a:pPr algn="ctr"/>
            <a:r>
              <a:rPr lang="pt-BR" sz="800" dirty="0" smtClean="0">
                <a:solidFill>
                  <a:schemeClr val="bg1"/>
                </a:solidFill>
              </a:rPr>
              <a:t>© </a:t>
            </a:r>
            <a:r>
              <a:rPr lang="pt-BR" sz="800" dirty="0" smtClean="0">
                <a:solidFill>
                  <a:schemeClr val="bg1"/>
                </a:solidFill>
              </a:rPr>
              <a:t>2020 </a:t>
            </a:r>
            <a:r>
              <a:rPr lang="pt-BR" sz="800" dirty="0" smtClean="0">
                <a:solidFill>
                  <a:schemeClr val="bg1"/>
                </a:solidFill>
              </a:rPr>
              <a:t>Forend</a:t>
            </a:r>
            <a:endParaRPr lang="pt-BR" sz="800" dirty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2" y="261970"/>
            <a:ext cx="1505528" cy="391367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184246" y="842838"/>
            <a:ext cx="6478948" cy="8020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3930316" y="1039601"/>
            <a:ext cx="2732878" cy="4751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7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18" y="1081447"/>
            <a:ext cx="983582" cy="29859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58" y="1144213"/>
            <a:ext cx="587022" cy="284959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88580" y="1038225"/>
            <a:ext cx="46528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PARARRAYOS IONIZANTES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FOREND EU y EU-M</a:t>
            </a:r>
            <a:b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Forend</a:t>
            </a:r>
            <a:r>
              <a:rPr lang="pt-B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EU-M ESE </a:t>
            </a: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terminals</a:t>
            </a:r>
            <a:endParaRPr lang="pt-BR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88580" y="2039718"/>
            <a:ext cx="15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Características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3040" y="1038225"/>
            <a:ext cx="115540" cy="8617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30811" y="2383652"/>
            <a:ext cx="3497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err="1" smtClean="0"/>
              <a:t>Pararrayos</a:t>
            </a:r>
            <a:r>
              <a:rPr lang="pt-BR" sz="1100" dirty="0" smtClean="0"/>
              <a:t> </a:t>
            </a:r>
            <a:r>
              <a:rPr lang="pt-BR" sz="1100" dirty="0" err="1" smtClean="0"/>
              <a:t>con</a:t>
            </a:r>
            <a:r>
              <a:rPr lang="pt-BR" sz="1100" dirty="0" smtClean="0"/>
              <a:t> dispositivo de </a:t>
            </a:r>
            <a:r>
              <a:rPr lang="pt-BR" sz="1100" dirty="0" err="1" smtClean="0"/>
              <a:t>cebado</a:t>
            </a:r>
            <a:r>
              <a:rPr lang="pt-BR" sz="1100" dirty="0" smtClean="0"/>
              <a:t> (PDC)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err="1" smtClean="0"/>
              <a:t>Hecho</a:t>
            </a:r>
            <a:r>
              <a:rPr lang="pt-BR" sz="1100" dirty="0" smtClean="0"/>
              <a:t> </a:t>
            </a:r>
            <a:r>
              <a:rPr lang="pt-BR" sz="1100" dirty="0" err="1" smtClean="0"/>
              <a:t>en</a:t>
            </a:r>
            <a:r>
              <a:rPr lang="pt-BR" sz="1100" dirty="0" smtClean="0"/>
              <a:t> acero </a:t>
            </a:r>
            <a:r>
              <a:rPr lang="pt-BR" sz="1100" dirty="0" err="1" smtClean="0"/>
              <a:t>inoxidable</a:t>
            </a:r>
            <a:r>
              <a:rPr lang="pt-BR" sz="1100" dirty="0" smtClean="0"/>
              <a:t> AISI 316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Resistente </a:t>
            </a:r>
            <a:r>
              <a:rPr lang="pt-BR" sz="1100" dirty="0"/>
              <a:t>a </a:t>
            </a:r>
            <a:r>
              <a:rPr lang="pt-BR" sz="1100" dirty="0" smtClean="0"/>
              <a:t>climas extremos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88580" y="2959147"/>
            <a:ext cx="1562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Certificaciones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0811" y="3297999"/>
            <a:ext cx="3565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Los </a:t>
            </a:r>
            <a:r>
              <a:rPr lang="pt-BR" sz="1100" dirty="0" err="1" smtClean="0"/>
              <a:t>pararrayos</a:t>
            </a:r>
            <a:r>
              <a:rPr lang="pt-BR" sz="1100" dirty="0" smtClean="0"/>
              <a:t> ionizantes FOREND </a:t>
            </a:r>
            <a:r>
              <a:rPr lang="pt-BR" sz="1100" dirty="0" err="1" smtClean="0"/>
              <a:t>están</a:t>
            </a:r>
            <a:r>
              <a:rPr lang="pt-BR" sz="1100" dirty="0" smtClean="0"/>
              <a:t> totalmente certificados y </a:t>
            </a:r>
            <a:r>
              <a:rPr lang="pt-BR" sz="1100" dirty="0" err="1" smtClean="0"/>
              <a:t>cumplen</a:t>
            </a:r>
            <a:r>
              <a:rPr lang="pt-BR" sz="1100" dirty="0" smtClean="0"/>
              <a:t> </a:t>
            </a:r>
            <a:r>
              <a:rPr lang="pt-BR" sz="1100" dirty="0" err="1" smtClean="0"/>
              <a:t>con</a:t>
            </a:r>
            <a:r>
              <a:rPr lang="pt-BR" sz="1100" dirty="0" smtClean="0"/>
              <a:t> </a:t>
            </a:r>
            <a:r>
              <a:rPr lang="pt-BR" sz="1100" dirty="0" err="1" smtClean="0"/>
              <a:t>las</a:t>
            </a:r>
            <a:r>
              <a:rPr lang="pt-BR" sz="1100" dirty="0" smtClean="0"/>
              <a:t> normas </a:t>
            </a:r>
            <a:r>
              <a:rPr lang="fr-FR" sz="1100" dirty="0"/>
              <a:t>NFC </a:t>
            </a:r>
            <a:r>
              <a:rPr lang="fr-FR" sz="1100" dirty="0" smtClean="0"/>
              <a:t>17.102:2011 y UNE 21.186:2011</a:t>
            </a:r>
            <a:endParaRPr lang="pt-BR" sz="1100" dirty="0" smtClean="0"/>
          </a:p>
        </p:txBody>
      </p:sp>
      <p:pic>
        <p:nvPicPr>
          <p:cNvPr id="1026" name="Picture 2" descr="Resultado de imagem para icmet craio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8" y="4034652"/>
            <a:ext cx="1832626" cy="4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coe laboratorio central oficial de electrotec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1" y="4496115"/>
            <a:ext cx="1202340" cy="6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1" y="5186028"/>
            <a:ext cx="347261" cy="2482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80" y="5182462"/>
            <a:ext cx="940466" cy="255423"/>
          </a:xfrm>
          <a:prstGeom prst="rect">
            <a:avLst/>
          </a:prstGeom>
        </p:spPr>
      </p:pic>
      <p:pic>
        <p:nvPicPr>
          <p:cNvPr id="1036" name="Picture 12" descr="Resultado de imagem para espaÃ±a ena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37" y="4486880"/>
            <a:ext cx="629512" cy="6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4057328" y="4172690"/>
            <a:ext cx="1090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FOREND EU-M</a:t>
            </a:r>
            <a:endParaRPr lang="pt-BR" sz="11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448425" y="4172690"/>
            <a:ext cx="102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FOREND EU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4079538" y="4407818"/>
            <a:ext cx="977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ΔT: 45μs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412352" y="4409156"/>
            <a:ext cx="977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ΔT: </a:t>
            </a:r>
            <a:r>
              <a:rPr lang="pt-BR" dirty="0" smtClean="0"/>
              <a:t>60μs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963408" y="4764267"/>
            <a:ext cx="1407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Ref. </a:t>
            </a:r>
            <a:r>
              <a:rPr lang="pt-BR" sz="1000" dirty="0" smtClean="0"/>
              <a:t>No: </a:t>
            </a:r>
            <a:r>
              <a:rPr lang="pt-BR" sz="1000" dirty="0"/>
              <a:t>F10105 </a:t>
            </a:r>
            <a:endParaRPr lang="pt-BR" sz="1000" dirty="0" smtClean="0"/>
          </a:p>
          <a:p>
            <a:r>
              <a:rPr lang="pt-BR" sz="1000" dirty="0" smtClean="0"/>
              <a:t>Material</a:t>
            </a:r>
            <a:r>
              <a:rPr lang="pt-BR" sz="1000" dirty="0"/>
              <a:t>: </a:t>
            </a:r>
            <a:r>
              <a:rPr lang="pt-BR" sz="1000" dirty="0" smtClean="0"/>
              <a:t>Acero </a:t>
            </a:r>
            <a:r>
              <a:rPr lang="pt-BR" sz="1000" dirty="0" err="1" smtClean="0"/>
              <a:t>inoxidable</a:t>
            </a:r>
            <a:r>
              <a:rPr lang="pt-BR" sz="1000" dirty="0" smtClean="0"/>
              <a:t> 316</a:t>
            </a:r>
          </a:p>
          <a:p>
            <a:r>
              <a:rPr lang="pt-BR" sz="1000" dirty="0" smtClean="0"/>
              <a:t>NFC-17.102 </a:t>
            </a:r>
            <a:r>
              <a:rPr lang="el-GR" sz="1000" dirty="0"/>
              <a:t>Δ</a:t>
            </a:r>
            <a:r>
              <a:rPr lang="pt-BR" sz="1000" dirty="0"/>
              <a:t>T: 45</a:t>
            </a:r>
            <a:r>
              <a:rPr lang="el-GR" sz="1000" dirty="0"/>
              <a:t>μ</a:t>
            </a:r>
            <a:r>
              <a:rPr lang="pt-BR" sz="1000" dirty="0" smtClean="0"/>
              <a:t>s</a:t>
            </a:r>
          </a:p>
          <a:p>
            <a:r>
              <a:rPr lang="pt-BR" sz="1000" dirty="0" smtClean="0"/>
              <a:t>Peso: 3,00 Kg</a:t>
            </a:r>
          </a:p>
          <a:p>
            <a:r>
              <a:rPr lang="pt-BR" sz="1000" dirty="0" smtClean="0"/>
              <a:t>Altura</a:t>
            </a:r>
            <a:r>
              <a:rPr lang="pt-BR" sz="1000" dirty="0"/>
              <a:t>: 63 Cm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410280" y="4766710"/>
            <a:ext cx="1407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Ref. </a:t>
            </a:r>
            <a:r>
              <a:rPr lang="pt-BR" sz="1000" dirty="0" smtClean="0"/>
              <a:t>No: F10110 </a:t>
            </a:r>
          </a:p>
          <a:p>
            <a:r>
              <a:rPr lang="pt-BR" sz="1000" dirty="0" smtClean="0"/>
              <a:t>Material</a:t>
            </a:r>
            <a:r>
              <a:rPr lang="pt-BR" sz="1000" dirty="0"/>
              <a:t>: </a:t>
            </a:r>
            <a:r>
              <a:rPr lang="pt-BR" sz="1000" dirty="0" smtClean="0"/>
              <a:t>Acero </a:t>
            </a:r>
            <a:r>
              <a:rPr lang="pt-BR" sz="1000" dirty="0" err="1"/>
              <a:t>i</a:t>
            </a:r>
            <a:r>
              <a:rPr lang="pt-BR" sz="1000" dirty="0" err="1" smtClean="0"/>
              <a:t>noxidable</a:t>
            </a:r>
            <a:r>
              <a:rPr lang="pt-BR" sz="1000" dirty="0" smtClean="0"/>
              <a:t> 316</a:t>
            </a:r>
          </a:p>
          <a:p>
            <a:r>
              <a:rPr lang="pt-BR" sz="1000" dirty="0" smtClean="0"/>
              <a:t>NFC-17.102 </a:t>
            </a:r>
            <a:r>
              <a:rPr lang="el-GR" sz="1000" dirty="0"/>
              <a:t>Δ</a:t>
            </a:r>
            <a:r>
              <a:rPr lang="pt-BR" sz="1000" dirty="0"/>
              <a:t>T: </a:t>
            </a:r>
            <a:r>
              <a:rPr lang="pt-BR" sz="1000" dirty="0" smtClean="0"/>
              <a:t>60</a:t>
            </a:r>
            <a:r>
              <a:rPr lang="el-GR" sz="1000" dirty="0" smtClean="0"/>
              <a:t>μ</a:t>
            </a:r>
            <a:r>
              <a:rPr lang="pt-BR" sz="1000" dirty="0" smtClean="0"/>
              <a:t>s</a:t>
            </a:r>
          </a:p>
          <a:p>
            <a:r>
              <a:rPr lang="pt-BR" sz="1000" dirty="0" smtClean="0"/>
              <a:t>Peso: 4,35 Kg</a:t>
            </a:r>
          </a:p>
          <a:p>
            <a:r>
              <a:rPr lang="pt-BR" sz="1000" dirty="0" smtClean="0"/>
              <a:t>Altura</a:t>
            </a:r>
            <a:r>
              <a:rPr lang="pt-BR" sz="1000" dirty="0"/>
              <a:t>: 63 Cm 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49020" y="5779930"/>
            <a:ext cx="230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NIVEL DE PROTECCIÓN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99657"/>
              </p:ext>
            </p:extLst>
          </p:nvPr>
        </p:nvGraphicFramePr>
        <p:xfrm>
          <a:off x="669501" y="6196671"/>
          <a:ext cx="54864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FOREND EU-M 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T: 45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FOREND EU 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T: 60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 (m)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tângulo 33"/>
          <p:cNvSpPr/>
          <p:nvPr/>
        </p:nvSpPr>
        <p:spPr>
          <a:xfrm>
            <a:off x="586158" y="8444571"/>
            <a:ext cx="57865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" dirty="0"/>
              <a:t>ÍNDICE 	</a:t>
            </a:r>
            <a:r>
              <a:rPr lang="es-ES" sz="700" dirty="0" smtClean="0"/>
              <a:t>ΔT</a:t>
            </a:r>
            <a:r>
              <a:rPr lang="es-ES" sz="700" dirty="0"/>
              <a:t>: Tiempo de avance de la captación, determinado mediante ensayos de laboratorio.</a:t>
            </a:r>
          </a:p>
          <a:p>
            <a:r>
              <a:rPr lang="es-ES" sz="700" dirty="0"/>
              <a:t>	</a:t>
            </a:r>
            <a:r>
              <a:rPr lang="es-ES" sz="700" dirty="0" smtClean="0"/>
              <a:t>NIVEL: Nivel </a:t>
            </a:r>
            <a:r>
              <a:rPr lang="es-ES" sz="700" dirty="0"/>
              <a:t>de </a:t>
            </a:r>
            <a:r>
              <a:rPr lang="es-ES" sz="700" dirty="0" smtClean="0"/>
              <a:t>protección </a:t>
            </a:r>
            <a:r>
              <a:rPr lang="es-ES" sz="700" dirty="0"/>
              <a:t>que requiere un edificio particular, en </a:t>
            </a:r>
            <a:r>
              <a:rPr lang="es-ES" sz="700" dirty="0" smtClean="0"/>
              <a:t>función </a:t>
            </a:r>
            <a:r>
              <a:rPr lang="es-ES" sz="700" dirty="0"/>
              <a:t>de las operaciones realizadas y varios otros </a:t>
            </a:r>
            <a:r>
              <a:rPr lang="es-ES" sz="700" dirty="0" smtClean="0"/>
              <a:t>factores.</a:t>
            </a:r>
            <a:endParaRPr lang="es-ES" sz="700" dirty="0"/>
          </a:p>
          <a:p>
            <a:r>
              <a:rPr lang="es-ES" sz="700" dirty="0"/>
              <a:t>	 h (m</a:t>
            </a:r>
            <a:r>
              <a:rPr lang="es-ES" sz="700" dirty="0" smtClean="0"/>
              <a:t>): Distancia </a:t>
            </a:r>
            <a:r>
              <a:rPr lang="es-ES" sz="700" dirty="0"/>
              <a:t>entre el </a:t>
            </a:r>
            <a:r>
              <a:rPr lang="es-ES" sz="700" dirty="0" smtClean="0"/>
              <a:t>pararrayos </a:t>
            </a:r>
            <a:r>
              <a:rPr lang="es-ES" sz="700" dirty="0"/>
              <a:t>y el nivel del tejado, </a:t>
            </a:r>
            <a:r>
              <a:rPr lang="es-ES" sz="700" dirty="0" smtClean="0"/>
              <a:t>óptima</a:t>
            </a:r>
            <a:r>
              <a:rPr lang="es-ES" sz="700" dirty="0"/>
              <a:t>: 6 metros</a:t>
            </a:r>
          </a:p>
        </p:txBody>
      </p:sp>
    </p:spTree>
    <p:extLst>
      <p:ext uri="{BB962C8B-B14F-4D97-AF65-F5344CB8AC3E}">
        <p14:creationId xmlns:p14="http://schemas.microsoft.com/office/powerpoint/2010/main" val="35211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2566</TotalTime>
  <Words>225</Words>
  <Application>Microsoft Office PowerPoint</Application>
  <PresentationFormat>A4 Kağıt (210x297 mm)</PresentationFormat>
  <Paragraphs>119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1_Tema do Office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Henrique Goulart Athayde</dc:creator>
  <cp:lastModifiedBy>Forend3</cp:lastModifiedBy>
  <cp:revision>183</cp:revision>
  <dcterms:created xsi:type="dcterms:W3CDTF">2019-05-28T15:27:07Z</dcterms:created>
  <dcterms:modified xsi:type="dcterms:W3CDTF">2020-03-20T13:37:50Z</dcterms:modified>
</cp:coreProperties>
</file>