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3"/>
  </p:notesMasterIdLst>
  <p:handoutMasterIdLst>
    <p:handoutMasterId r:id="rId4"/>
  </p:handoutMasterIdLst>
  <p:sldIdLst>
    <p:sldId id="259" r:id="rId2"/>
  </p:sldIdLst>
  <p:sldSz cx="6858000" cy="9906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A0C6"/>
    <a:srgbClr val="179E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1" autoAdjust="0"/>
    <p:restoredTop sz="91562" autoAdjust="0"/>
  </p:normalViewPr>
  <p:slideViewPr>
    <p:cSldViewPr snapToGrid="0">
      <p:cViewPr>
        <p:scale>
          <a:sx n="140" d="100"/>
          <a:sy n="140" d="100"/>
        </p:scale>
        <p:origin x="-378" y="1224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198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C83A3-4503-4384-8634-5B1FAE58DA06}" type="datetimeFigureOut">
              <a:rPr lang="pt-BR" smtClean="0"/>
              <a:t>04/03/2020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0CDB9-8B59-4B75-907F-EC6DC858FFE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0607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B901E-B415-43F2-9FCC-99656AFFF46E}" type="datetimeFigureOut">
              <a:rPr lang="pt-BR" smtClean="0"/>
              <a:t>04/03/2020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825CA-1A8A-4904-9751-0279BCF9825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3855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825CA-1A8A-4904-9751-0279BCF98256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8849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1488" y="527050"/>
            <a:ext cx="5915025" cy="19145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7536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438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08" y="6839922"/>
            <a:ext cx="6885408" cy="2340597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29" y="9157720"/>
            <a:ext cx="1429893" cy="824479"/>
          </a:xfrm>
          <a:prstGeom prst="rect">
            <a:avLst/>
          </a:prstGeom>
        </p:spPr>
      </p:pic>
      <p:sp>
        <p:nvSpPr>
          <p:cNvPr id="18" name="Retângulo 17"/>
          <p:cNvSpPr/>
          <p:nvPr userDrawn="1"/>
        </p:nvSpPr>
        <p:spPr>
          <a:xfrm>
            <a:off x="-24830" y="4295274"/>
            <a:ext cx="6892163" cy="5677965"/>
          </a:xfrm>
          <a:prstGeom prst="rect">
            <a:avLst/>
          </a:prstGeom>
          <a:solidFill>
            <a:schemeClr val="bg1">
              <a:alpha val="33000"/>
            </a:schemeClr>
          </a:solidFill>
          <a:ln>
            <a:noFill/>
          </a:ln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 userDrawn="1"/>
        </p:nvSpPr>
        <p:spPr>
          <a:xfrm>
            <a:off x="1763648" y="0"/>
            <a:ext cx="5094352" cy="84283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08" y="-324421"/>
            <a:ext cx="1791056" cy="10297660"/>
          </a:xfrm>
          <a:prstGeom prst="rect">
            <a:avLst/>
          </a:prstGeom>
        </p:spPr>
      </p:pic>
      <p:sp>
        <p:nvSpPr>
          <p:cNvPr id="2" name="Retângulo 1"/>
          <p:cNvSpPr/>
          <p:nvPr userDrawn="1"/>
        </p:nvSpPr>
        <p:spPr>
          <a:xfrm>
            <a:off x="-27408" y="9060330"/>
            <a:ext cx="6885408" cy="91291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 userDrawn="1"/>
        </p:nvSpPr>
        <p:spPr>
          <a:xfrm>
            <a:off x="1025167" y="9077044"/>
            <a:ext cx="460180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 err="1" smtClean="0">
                <a:solidFill>
                  <a:schemeClr val="bg1"/>
                </a:solidFill>
              </a:rPr>
              <a:t>Forend</a:t>
            </a:r>
            <a:r>
              <a:rPr lang="pt-BR" sz="1000" dirty="0" smtClean="0">
                <a:solidFill>
                  <a:schemeClr val="bg1"/>
                </a:solidFill>
              </a:rPr>
              <a:t> </a:t>
            </a:r>
            <a:r>
              <a:rPr lang="pt-BR" sz="1000" dirty="0" err="1" smtClean="0">
                <a:solidFill>
                  <a:schemeClr val="bg1"/>
                </a:solidFill>
              </a:rPr>
              <a:t>Elektrik</a:t>
            </a:r>
            <a:r>
              <a:rPr lang="pt-BR" sz="1000" dirty="0" smtClean="0">
                <a:solidFill>
                  <a:schemeClr val="bg1"/>
                </a:solidFill>
              </a:rPr>
              <a:t> </a:t>
            </a:r>
            <a:r>
              <a:rPr lang="pt-BR" sz="1000" dirty="0" err="1" smtClean="0">
                <a:solidFill>
                  <a:schemeClr val="bg1"/>
                </a:solidFill>
              </a:rPr>
              <a:t>Malzemeleri</a:t>
            </a:r>
            <a:r>
              <a:rPr lang="pt-BR" sz="1000" dirty="0" smtClean="0">
                <a:solidFill>
                  <a:schemeClr val="bg1"/>
                </a:solidFill>
              </a:rPr>
              <a:t> </a:t>
            </a:r>
            <a:r>
              <a:rPr lang="pt-BR" sz="1000" dirty="0" err="1" smtClean="0">
                <a:solidFill>
                  <a:schemeClr val="bg1"/>
                </a:solidFill>
              </a:rPr>
              <a:t>ve</a:t>
            </a:r>
            <a:r>
              <a:rPr lang="pt-BR" sz="1000" dirty="0" smtClean="0">
                <a:solidFill>
                  <a:schemeClr val="bg1"/>
                </a:solidFill>
              </a:rPr>
              <a:t> </a:t>
            </a:r>
            <a:r>
              <a:rPr lang="pt-BR" sz="1000" dirty="0" err="1" smtClean="0">
                <a:solidFill>
                  <a:schemeClr val="bg1"/>
                </a:solidFill>
              </a:rPr>
              <a:t>Dış</a:t>
            </a:r>
            <a:r>
              <a:rPr lang="pt-BR" sz="1000" dirty="0" smtClean="0">
                <a:solidFill>
                  <a:schemeClr val="bg1"/>
                </a:solidFill>
              </a:rPr>
              <a:t> </a:t>
            </a:r>
            <a:r>
              <a:rPr lang="pt-BR" sz="1000" dirty="0" err="1" smtClean="0">
                <a:solidFill>
                  <a:schemeClr val="bg1"/>
                </a:solidFill>
              </a:rPr>
              <a:t>Ticaret</a:t>
            </a:r>
            <a:r>
              <a:rPr lang="pt-BR" sz="1000" dirty="0" smtClean="0">
                <a:solidFill>
                  <a:schemeClr val="bg1"/>
                </a:solidFill>
              </a:rPr>
              <a:t> </a:t>
            </a:r>
            <a:r>
              <a:rPr lang="pt-BR" sz="1000" dirty="0" err="1" smtClean="0">
                <a:solidFill>
                  <a:schemeClr val="bg1"/>
                </a:solidFill>
              </a:rPr>
              <a:t>Anonim</a:t>
            </a:r>
            <a:r>
              <a:rPr lang="pt-BR" sz="1000" dirty="0" smtClean="0">
                <a:solidFill>
                  <a:schemeClr val="bg1"/>
                </a:solidFill>
              </a:rPr>
              <a:t> </a:t>
            </a:r>
            <a:r>
              <a:rPr lang="pt-BR" sz="1000" dirty="0" err="1" smtClean="0">
                <a:solidFill>
                  <a:schemeClr val="bg1"/>
                </a:solidFill>
              </a:rPr>
              <a:t>Şirketi</a:t>
            </a:r>
            <a:endParaRPr lang="pt-BR" sz="1000" dirty="0" smtClean="0">
              <a:solidFill>
                <a:schemeClr val="bg1"/>
              </a:solidFill>
            </a:endParaRPr>
          </a:p>
          <a:p>
            <a:pPr algn="ctr"/>
            <a:r>
              <a:rPr lang="nn-NO" sz="800" dirty="0" smtClean="0">
                <a:solidFill>
                  <a:schemeClr val="bg1"/>
                </a:solidFill>
              </a:rPr>
              <a:t>Halaskargazi cad. no: 141 K:4/7 Osmanbey 34081</a:t>
            </a:r>
            <a:r>
              <a:rPr lang="pt-BR" sz="800" dirty="0" smtClean="0">
                <a:solidFill>
                  <a:schemeClr val="bg1"/>
                </a:solidFill>
              </a:rPr>
              <a:t>Ş - </a:t>
            </a:r>
            <a:r>
              <a:rPr lang="pt-BR" sz="800" dirty="0" err="1" smtClean="0">
                <a:solidFill>
                  <a:schemeClr val="bg1"/>
                </a:solidFill>
              </a:rPr>
              <a:t>Şişli</a:t>
            </a:r>
            <a:r>
              <a:rPr lang="pt-BR" sz="800" dirty="0" smtClean="0">
                <a:solidFill>
                  <a:schemeClr val="bg1"/>
                </a:solidFill>
              </a:rPr>
              <a:t> / Istanbul / TURKEY</a:t>
            </a:r>
          </a:p>
          <a:p>
            <a:pPr algn="ctr"/>
            <a:r>
              <a:rPr lang="pt-BR" sz="800" dirty="0" err="1" smtClean="0">
                <a:solidFill>
                  <a:schemeClr val="bg1"/>
                </a:solidFill>
              </a:rPr>
              <a:t>Tel</a:t>
            </a:r>
            <a:r>
              <a:rPr lang="pt-BR" sz="800" dirty="0" smtClean="0">
                <a:solidFill>
                  <a:schemeClr val="bg1"/>
                </a:solidFill>
              </a:rPr>
              <a:t>: + 90 212 291 51 63 - 64   Fax: + 90 212 291 51 65</a:t>
            </a:r>
          </a:p>
          <a:p>
            <a:pPr algn="ctr"/>
            <a:r>
              <a:rPr lang="pt-BR" sz="800" dirty="0" smtClean="0">
                <a:solidFill>
                  <a:schemeClr val="bg1"/>
                </a:solidFill>
              </a:rPr>
              <a:t>E-mail: export@forend.com.tr / forend@forend.com.tr</a:t>
            </a:r>
          </a:p>
          <a:p>
            <a:pPr algn="ctr"/>
            <a:r>
              <a:rPr lang="pt-BR" sz="800" dirty="0" smtClean="0">
                <a:solidFill>
                  <a:schemeClr val="bg1"/>
                </a:solidFill>
              </a:rPr>
              <a:t>Website: www.forend.com.tr</a:t>
            </a:r>
          </a:p>
          <a:p>
            <a:pPr algn="ctr"/>
            <a:r>
              <a:rPr lang="pt-BR" sz="800" dirty="0" smtClean="0">
                <a:solidFill>
                  <a:schemeClr val="bg1"/>
                </a:solidFill>
              </a:rPr>
              <a:t>© 2019 </a:t>
            </a:r>
            <a:r>
              <a:rPr lang="pt-BR" sz="800" dirty="0" err="1" smtClean="0">
                <a:solidFill>
                  <a:schemeClr val="bg1"/>
                </a:solidFill>
              </a:rPr>
              <a:t>Forend</a:t>
            </a:r>
            <a:endParaRPr lang="pt-BR" sz="800" dirty="0">
              <a:solidFill>
                <a:schemeClr val="bg1"/>
              </a:solidFill>
            </a:endParaRPr>
          </a:p>
        </p:txBody>
      </p:sp>
      <p:pic>
        <p:nvPicPr>
          <p:cNvPr id="21" name="Imagem 2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72" y="261970"/>
            <a:ext cx="1505528" cy="391367"/>
          </a:xfrm>
          <a:prstGeom prst="rect">
            <a:avLst/>
          </a:prstGeom>
        </p:spPr>
      </p:pic>
      <p:sp>
        <p:nvSpPr>
          <p:cNvPr id="15" name="Retângulo 14"/>
          <p:cNvSpPr/>
          <p:nvPr userDrawn="1"/>
        </p:nvSpPr>
        <p:spPr>
          <a:xfrm>
            <a:off x="184246" y="842838"/>
            <a:ext cx="6478948" cy="80207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 userDrawn="1"/>
        </p:nvSpPr>
        <p:spPr>
          <a:xfrm>
            <a:off x="3930316" y="1039601"/>
            <a:ext cx="2732878" cy="36142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2274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iff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tiff"/><Relationship Id="rId4" Type="http://schemas.openxmlformats.org/officeDocument/2006/relationships/image" Target="../media/image6.jpeg"/><Relationship Id="rId9" Type="http://schemas.openxmlformats.org/officeDocument/2006/relationships/image" Target="../media/image1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388580" y="1038225"/>
            <a:ext cx="46528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PARARRAYOS IONIZANTES</a:t>
            </a:r>
          </a:p>
          <a:p>
            <a:r>
              <a:rPr lang="pt-B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FOREND PETEX</a:t>
            </a:r>
          </a:p>
          <a:p>
            <a:r>
              <a:rPr lang="pt-BR" sz="1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Forend Petex ESE terminals</a:t>
            </a:r>
            <a:endParaRPr lang="pt-BR" sz="16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388580" y="2039718"/>
            <a:ext cx="15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Características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273040" y="1038225"/>
            <a:ext cx="115540" cy="86177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330811" y="2383652"/>
            <a:ext cx="34973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 err="1" smtClean="0"/>
              <a:t>Pararrayos</a:t>
            </a:r>
            <a:r>
              <a:rPr lang="pt-BR" sz="1100" dirty="0" smtClean="0"/>
              <a:t> </a:t>
            </a:r>
            <a:r>
              <a:rPr lang="pt-BR" sz="1100" dirty="0" err="1" smtClean="0"/>
              <a:t>con</a:t>
            </a:r>
            <a:r>
              <a:rPr lang="pt-BR" sz="1100" dirty="0" smtClean="0"/>
              <a:t> dispositivo de </a:t>
            </a:r>
            <a:r>
              <a:rPr lang="pt-BR" sz="1100" dirty="0" err="1" smtClean="0"/>
              <a:t>cebado</a:t>
            </a:r>
            <a:r>
              <a:rPr lang="pt-BR" sz="1100" dirty="0" smtClean="0"/>
              <a:t> (PDC)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 err="1" smtClean="0"/>
              <a:t>Hecho</a:t>
            </a:r>
            <a:r>
              <a:rPr lang="pt-BR" sz="1100" dirty="0" smtClean="0"/>
              <a:t> </a:t>
            </a:r>
            <a:r>
              <a:rPr lang="pt-BR" sz="1100" dirty="0" err="1" smtClean="0"/>
              <a:t>en</a:t>
            </a:r>
            <a:r>
              <a:rPr lang="pt-BR" sz="1100" dirty="0" smtClean="0"/>
              <a:t> acero </a:t>
            </a:r>
            <a:r>
              <a:rPr lang="pt-BR" sz="1100" dirty="0" err="1" smtClean="0"/>
              <a:t>inoxidable</a:t>
            </a:r>
            <a:r>
              <a:rPr lang="pt-BR" sz="1100" dirty="0" smtClean="0"/>
              <a:t> AISI 316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 smtClean="0"/>
              <a:t>Resistente </a:t>
            </a:r>
            <a:r>
              <a:rPr lang="pt-BR" sz="1100" dirty="0"/>
              <a:t>a </a:t>
            </a:r>
            <a:r>
              <a:rPr lang="pt-BR" sz="1100" dirty="0" smtClean="0"/>
              <a:t>climas extremos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388580" y="2959147"/>
            <a:ext cx="15629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err="1" smtClean="0">
                <a:solidFill>
                  <a:schemeClr val="bg1">
                    <a:lumMod val="50000"/>
                  </a:schemeClr>
                </a:solidFill>
              </a:rPr>
              <a:t>Certificaciones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330811" y="3297999"/>
            <a:ext cx="338022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1100" dirty="0" smtClean="0"/>
              <a:t>Los pararrayos ionizantes FOREND están totalmente certificados y cumplen con las normas                      </a:t>
            </a:r>
            <a:r>
              <a:rPr lang="fr-FR" sz="1100" dirty="0" smtClean="0"/>
              <a:t>NFC 17.102:2011 y UNE 21.186:2011</a:t>
            </a:r>
            <a:endParaRPr lang="pt-BR" sz="1100" dirty="0" smtClean="0"/>
          </a:p>
        </p:txBody>
      </p:sp>
      <p:pic>
        <p:nvPicPr>
          <p:cNvPr id="1026" name="Picture 2" descr="Resultado de imagem para icmet craiov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58" y="4034652"/>
            <a:ext cx="1832626" cy="47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lcoe laboratorio central oficial de electrotecn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31" y="4496115"/>
            <a:ext cx="1202340" cy="665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01" y="5186028"/>
            <a:ext cx="347261" cy="24829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680" y="5182462"/>
            <a:ext cx="940466" cy="255423"/>
          </a:xfrm>
          <a:prstGeom prst="rect">
            <a:avLst/>
          </a:prstGeom>
        </p:spPr>
      </p:pic>
      <p:pic>
        <p:nvPicPr>
          <p:cNvPr id="1036" name="Picture 12" descr="Resultado de imagem para espaÃ±a enac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837" y="4486880"/>
            <a:ext cx="629512" cy="62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aixaDeTexto 25"/>
          <p:cNvSpPr txBox="1"/>
          <p:nvPr/>
        </p:nvSpPr>
        <p:spPr>
          <a:xfrm>
            <a:off x="3956246" y="3102691"/>
            <a:ext cx="86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FOREND PETEX-S</a:t>
            </a:r>
            <a:endParaRPr lang="pt-BR" sz="900" dirty="0"/>
          </a:p>
        </p:txBody>
      </p:sp>
      <p:sp>
        <p:nvSpPr>
          <p:cNvPr id="9" name="Retângulo 8"/>
          <p:cNvSpPr/>
          <p:nvPr/>
        </p:nvSpPr>
        <p:spPr>
          <a:xfrm>
            <a:off x="3956246" y="3456355"/>
            <a:ext cx="7164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/>
              <a:t>ΔT: </a:t>
            </a:r>
            <a:r>
              <a:rPr lang="pt-BR" sz="1200" dirty="0" smtClean="0"/>
              <a:t>30μs</a:t>
            </a:r>
            <a:endParaRPr lang="pt-BR" sz="1200" dirty="0"/>
          </a:p>
        </p:txBody>
      </p:sp>
      <p:sp>
        <p:nvSpPr>
          <p:cNvPr id="23" name="Retângulo 22"/>
          <p:cNvSpPr/>
          <p:nvPr/>
        </p:nvSpPr>
        <p:spPr>
          <a:xfrm>
            <a:off x="3956246" y="3686913"/>
            <a:ext cx="94474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700" dirty="0"/>
              <a:t>Ref. </a:t>
            </a:r>
            <a:r>
              <a:rPr lang="pt-BR" sz="700" dirty="0" smtClean="0"/>
              <a:t>No: F10120 </a:t>
            </a:r>
          </a:p>
          <a:p>
            <a:r>
              <a:rPr lang="pt-BR" sz="700" dirty="0" smtClean="0"/>
              <a:t>Material</a:t>
            </a:r>
            <a:r>
              <a:rPr lang="pt-BR" sz="700" dirty="0"/>
              <a:t>: </a:t>
            </a:r>
            <a:r>
              <a:rPr lang="pt-BR" sz="700" dirty="0" smtClean="0"/>
              <a:t>Acero </a:t>
            </a:r>
            <a:r>
              <a:rPr lang="pt-BR" sz="700" dirty="0" err="1" smtClean="0"/>
              <a:t>inoxidable</a:t>
            </a:r>
            <a:r>
              <a:rPr lang="pt-BR" sz="700" dirty="0" smtClean="0"/>
              <a:t> 316</a:t>
            </a:r>
          </a:p>
          <a:p>
            <a:r>
              <a:rPr lang="pt-BR" sz="700" dirty="0" smtClean="0"/>
              <a:t>NFC-17.102 </a:t>
            </a:r>
            <a:r>
              <a:rPr lang="el-GR" sz="700" dirty="0"/>
              <a:t>Δ</a:t>
            </a:r>
            <a:r>
              <a:rPr lang="pt-BR" sz="700" dirty="0"/>
              <a:t>T: </a:t>
            </a:r>
            <a:r>
              <a:rPr lang="pt-BR" sz="700" dirty="0" smtClean="0"/>
              <a:t>30</a:t>
            </a:r>
            <a:r>
              <a:rPr lang="el-GR" sz="700" dirty="0" smtClean="0"/>
              <a:t>μ</a:t>
            </a:r>
            <a:r>
              <a:rPr lang="pt-BR" sz="700" dirty="0" smtClean="0"/>
              <a:t>s</a:t>
            </a:r>
          </a:p>
          <a:p>
            <a:r>
              <a:rPr lang="pt-BR" sz="700" dirty="0" smtClean="0"/>
              <a:t>Peso: </a:t>
            </a:r>
            <a:r>
              <a:rPr lang="pt-BR" sz="700" dirty="0"/>
              <a:t>2</a:t>
            </a:r>
            <a:r>
              <a:rPr lang="pt-BR" sz="700" dirty="0" smtClean="0"/>
              <a:t>,20 </a:t>
            </a:r>
            <a:r>
              <a:rPr lang="pt-BR" sz="700" dirty="0" smtClean="0"/>
              <a:t>Kg</a:t>
            </a:r>
          </a:p>
          <a:p>
            <a:r>
              <a:rPr lang="pt-BR" sz="700" dirty="0" smtClean="0"/>
              <a:t>Altura</a:t>
            </a:r>
            <a:r>
              <a:rPr lang="pt-BR" sz="700" dirty="0"/>
              <a:t>: </a:t>
            </a:r>
            <a:r>
              <a:rPr lang="pt-BR" sz="700" dirty="0" smtClean="0"/>
              <a:t>50</a:t>
            </a:r>
            <a:r>
              <a:rPr lang="pt-BR" sz="700" dirty="0" smtClean="0"/>
              <a:t>Cm </a:t>
            </a:r>
            <a:endParaRPr lang="pt-BR" sz="700" dirty="0"/>
          </a:p>
        </p:txBody>
      </p:sp>
      <p:sp>
        <p:nvSpPr>
          <p:cNvPr id="33" name="Retângulo 32"/>
          <p:cNvSpPr/>
          <p:nvPr/>
        </p:nvSpPr>
        <p:spPr>
          <a:xfrm>
            <a:off x="449020" y="5779930"/>
            <a:ext cx="2308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NIVEL DE PROTECCIÓN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8" name="Tabela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495556"/>
              </p:ext>
            </p:extLst>
          </p:nvPr>
        </p:nvGraphicFramePr>
        <p:xfrm>
          <a:off x="669501" y="6196671"/>
          <a:ext cx="5486403" cy="2247900"/>
        </p:xfrm>
        <a:graphic>
          <a:graphicData uri="http://schemas.openxmlformats.org/drawingml/2006/table">
            <a:tbl>
              <a:tblPr/>
              <a:tblGrid>
                <a:gridCol w="422031"/>
                <a:gridCol w="422031"/>
                <a:gridCol w="422031"/>
                <a:gridCol w="422031"/>
                <a:gridCol w="422031"/>
                <a:gridCol w="422031"/>
                <a:gridCol w="422031"/>
                <a:gridCol w="422031"/>
                <a:gridCol w="422031"/>
                <a:gridCol w="422031"/>
                <a:gridCol w="422031"/>
                <a:gridCol w="422031"/>
                <a:gridCol w="422031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FOREND PETEX-S </a:t>
                      </a:r>
                      <a:r>
                        <a:rPr lang="el-G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Δ</a:t>
                      </a:r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T: 30</a:t>
                      </a:r>
                      <a:r>
                        <a:rPr lang="el-G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μ</a:t>
                      </a:r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FOREND PETEX-M </a:t>
                      </a:r>
                      <a:r>
                        <a:rPr lang="el-G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Δ</a:t>
                      </a:r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T: 45</a:t>
                      </a:r>
                      <a:r>
                        <a:rPr lang="el-G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μ</a:t>
                      </a:r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FOREND PETEX-L </a:t>
                      </a:r>
                      <a:r>
                        <a:rPr lang="el-G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Δ</a:t>
                      </a:r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T: 60</a:t>
                      </a:r>
                      <a:r>
                        <a:rPr lang="el-G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μ</a:t>
                      </a:r>
                      <a:r>
                        <a:rPr lang="tr-T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 (m)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NIVEL 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NIVEL II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NIVEL III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NIVEL IV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NIVEL 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NIVEL II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NIVEL III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NIVEL IV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NIVEL I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NIVEL II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NIVEL III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NIVEL IV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4" name="Retângulo 33"/>
          <p:cNvSpPr/>
          <p:nvPr/>
        </p:nvSpPr>
        <p:spPr>
          <a:xfrm>
            <a:off x="586158" y="8444571"/>
            <a:ext cx="578659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600" dirty="0"/>
              <a:t>ÍNDICE 	</a:t>
            </a:r>
            <a:r>
              <a:rPr lang="es-ES" sz="700" dirty="0" smtClean="0"/>
              <a:t>ΔT</a:t>
            </a:r>
            <a:r>
              <a:rPr lang="es-ES" sz="700" dirty="0"/>
              <a:t>: Tiempo de avance de la captación, determinado mediante ensayos de laboratorio.</a:t>
            </a:r>
          </a:p>
          <a:p>
            <a:r>
              <a:rPr lang="es-ES" sz="700" dirty="0"/>
              <a:t>	</a:t>
            </a:r>
            <a:r>
              <a:rPr lang="es-ES" sz="700" dirty="0" smtClean="0"/>
              <a:t>NIVEL: Nivel </a:t>
            </a:r>
            <a:r>
              <a:rPr lang="es-ES" sz="700" dirty="0"/>
              <a:t>de </a:t>
            </a:r>
            <a:r>
              <a:rPr lang="es-ES" sz="700" dirty="0" smtClean="0"/>
              <a:t>protección </a:t>
            </a:r>
            <a:r>
              <a:rPr lang="es-ES" sz="700" dirty="0"/>
              <a:t>que requiere un edificio particular, en </a:t>
            </a:r>
            <a:r>
              <a:rPr lang="es-ES" sz="700" dirty="0" smtClean="0"/>
              <a:t>función </a:t>
            </a:r>
            <a:r>
              <a:rPr lang="es-ES" sz="700" dirty="0"/>
              <a:t>de las operaciones realizadas y varios otros </a:t>
            </a:r>
            <a:r>
              <a:rPr lang="es-ES" sz="700" dirty="0" smtClean="0"/>
              <a:t>factores.</a:t>
            </a:r>
            <a:endParaRPr lang="es-ES" sz="700" dirty="0"/>
          </a:p>
          <a:p>
            <a:r>
              <a:rPr lang="es-ES" sz="700" dirty="0"/>
              <a:t>	 h (m</a:t>
            </a:r>
            <a:r>
              <a:rPr lang="es-ES" sz="700" dirty="0" smtClean="0"/>
              <a:t>): Distancia </a:t>
            </a:r>
            <a:r>
              <a:rPr lang="es-ES" sz="700" dirty="0"/>
              <a:t>entre el </a:t>
            </a:r>
            <a:r>
              <a:rPr lang="es-ES" sz="700" dirty="0" smtClean="0"/>
              <a:t>pararrayos </a:t>
            </a:r>
            <a:r>
              <a:rPr lang="es-ES" sz="700" dirty="0"/>
              <a:t>y el nivel del tejado, </a:t>
            </a:r>
            <a:r>
              <a:rPr lang="es-ES" sz="700" dirty="0" smtClean="0"/>
              <a:t>óptima</a:t>
            </a:r>
            <a:r>
              <a:rPr lang="es-ES" sz="700" dirty="0"/>
              <a:t>: 6 metros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530" y="1191769"/>
            <a:ext cx="606395" cy="1794661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612" y="1189155"/>
            <a:ext cx="588791" cy="1794661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395" y="1233515"/>
            <a:ext cx="558988" cy="1705939"/>
          </a:xfrm>
          <a:prstGeom prst="rect">
            <a:avLst/>
          </a:prstGeom>
        </p:spPr>
      </p:pic>
      <p:sp>
        <p:nvSpPr>
          <p:cNvPr id="29" name="CaixaDeTexto 25"/>
          <p:cNvSpPr txBox="1"/>
          <p:nvPr/>
        </p:nvSpPr>
        <p:spPr>
          <a:xfrm>
            <a:off x="4833298" y="3102691"/>
            <a:ext cx="86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FOREND </a:t>
            </a:r>
            <a:r>
              <a:rPr lang="en-US" sz="900" dirty="0" smtClean="0"/>
              <a:t>PETEX-M</a:t>
            </a:r>
            <a:endParaRPr lang="pt-BR" sz="900" dirty="0"/>
          </a:p>
        </p:txBody>
      </p:sp>
      <p:sp>
        <p:nvSpPr>
          <p:cNvPr id="30" name="Retângulo 8"/>
          <p:cNvSpPr/>
          <p:nvPr/>
        </p:nvSpPr>
        <p:spPr>
          <a:xfrm>
            <a:off x="4833298" y="3456355"/>
            <a:ext cx="7164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/>
              <a:t>ΔT: </a:t>
            </a:r>
            <a:r>
              <a:rPr lang="pt-BR" sz="1200" dirty="0" smtClean="0"/>
              <a:t>45μs</a:t>
            </a:r>
            <a:endParaRPr lang="pt-BR" sz="1200" dirty="0"/>
          </a:p>
        </p:txBody>
      </p:sp>
      <p:sp>
        <p:nvSpPr>
          <p:cNvPr id="32" name="Retângulo 22"/>
          <p:cNvSpPr/>
          <p:nvPr/>
        </p:nvSpPr>
        <p:spPr>
          <a:xfrm>
            <a:off x="4833298" y="3686913"/>
            <a:ext cx="94474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700" dirty="0"/>
              <a:t>Ref. </a:t>
            </a:r>
            <a:r>
              <a:rPr lang="pt-BR" sz="700" dirty="0" smtClean="0"/>
              <a:t>No: </a:t>
            </a:r>
            <a:r>
              <a:rPr lang="pt-BR" sz="700" dirty="0"/>
              <a:t>F10105 </a:t>
            </a:r>
            <a:endParaRPr lang="pt-BR" sz="700" dirty="0" smtClean="0"/>
          </a:p>
          <a:p>
            <a:r>
              <a:rPr lang="pt-BR" sz="700" dirty="0" smtClean="0"/>
              <a:t>Material</a:t>
            </a:r>
            <a:r>
              <a:rPr lang="pt-BR" sz="700" dirty="0"/>
              <a:t>: </a:t>
            </a:r>
            <a:r>
              <a:rPr lang="pt-BR" sz="700" dirty="0" smtClean="0"/>
              <a:t>Acero </a:t>
            </a:r>
            <a:r>
              <a:rPr lang="pt-BR" sz="700" dirty="0" err="1" smtClean="0"/>
              <a:t>inoxidable</a:t>
            </a:r>
            <a:r>
              <a:rPr lang="pt-BR" sz="700" dirty="0" smtClean="0"/>
              <a:t> 316</a:t>
            </a:r>
          </a:p>
          <a:p>
            <a:r>
              <a:rPr lang="pt-BR" sz="700" dirty="0" smtClean="0"/>
              <a:t>NFC-17.102 </a:t>
            </a:r>
            <a:r>
              <a:rPr lang="el-GR" sz="700" dirty="0"/>
              <a:t>Δ</a:t>
            </a:r>
            <a:r>
              <a:rPr lang="pt-BR" sz="700" dirty="0"/>
              <a:t>T: 45</a:t>
            </a:r>
            <a:r>
              <a:rPr lang="el-GR" sz="700" dirty="0"/>
              <a:t>μ</a:t>
            </a:r>
            <a:r>
              <a:rPr lang="pt-BR" sz="700" dirty="0" smtClean="0"/>
              <a:t>s</a:t>
            </a:r>
          </a:p>
          <a:p>
            <a:r>
              <a:rPr lang="pt-BR" sz="700" dirty="0" smtClean="0"/>
              <a:t>Peso: </a:t>
            </a:r>
            <a:r>
              <a:rPr lang="pt-BR" sz="700" dirty="0" smtClean="0"/>
              <a:t>2,25 </a:t>
            </a:r>
            <a:r>
              <a:rPr lang="pt-BR" sz="700" dirty="0" smtClean="0"/>
              <a:t>Kg</a:t>
            </a:r>
          </a:p>
          <a:p>
            <a:r>
              <a:rPr lang="pt-BR" sz="700" dirty="0" smtClean="0"/>
              <a:t>Altura</a:t>
            </a:r>
            <a:r>
              <a:rPr lang="pt-BR" sz="700" dirty="0"/>
              <a:t>: </a:t>
            </a:r>
            <a:r>
              <a:rPr lang="pt-BR" sz="700" dirty="0" smtClean="0"/>
              <a:t>50</a:t>
            </a:r>
            <a:r>
              <a:rPr lang="pt-BR" sz="700" dirty="0" smtClean="0"/>
              <a:t> </a:t>
            </a:r>
            <a:r>
              <a:rPr lang="pt-BR" sz="700" dirty="0"/>
              <a:t>Cm </a:t>
            </a:r>
          </a:p>
        </p:txBody>
      </p:sp>
      <p:sp>
        <p:nvSpPr>
          <p:cNvPr id="35" name="CaixaDeTexto 25"/>
          <p:cNvSpPr txBox="1"/>
          <p:nvPr/>
        </p:nvSpPr>
        <p:spPr>
          <a:xfrm>
            <a:off x="5734296" y="3102691"/>
            <a:ext cx="86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FOREND </a:t>
            </a:r>
            <a:r>
              <a:rPr lang="en-US" sz="900" dirty="0" smtClean="0"/>
              <a:t>PETEX-L</a:t>
            </a:r>
            <a:endParaRPr lang="pt-BR" sz="900" dirty="0"/>
          </a:p>
        </p:txBody>
      </p:sp>
      <p:sp>
        <p:nvSpPr>
          <p:cNvPr id="36" name="Retângulo 8"/>
          <p:cNvSpPr/>
          <p:nvPr/>
        </p:nvSpPr>
        <p:spPr>
          <a:xfrm>
            <a:off x="5734296" y="3456355"/>
            <a:ext cx="7164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/>
              <a:t>ΔT: 6</a:t>
            </a:r>
            <a:r>
              <a:rPr lang="pt-BR" sz="1200" dirty="0" smtClean="0"/>
              <a:t>0μs</a:t>
            </a:r>
            <a:endParaRPr lang="pt-BR" sz="1200" dirty="0"/>
          </a:p>
        </p:txBody>
      </p:sp>
      <p:sp>
        <p:nvSpPr>
          <p:cNvPr id="37" name="Retângulo 22"/>
          <p:cNvSpPr/>
          <p:nvPr/>
        </p:nvSpPr>
        <p:spPr>
          <a:xfrm>
            <a:off x="5734296" y="3686913"/>
            <a:ext cx="94474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700" dirty="0"/>
              <a:t>Ref. </a:t>
            </a:r>
            <a:r>
              <a:rPr lang="pt-BR" sz="700" dirty="0" smtClean="0"/>
              <a:t>No: </a:t>
            </a:r>
            <a:r>
              <a:rPr lang="pt-BR" sz="700" dirty="0"/>
              <a:t>F10105 </a:t>
            </a:r>
            <a:endParaRPr lang="pt-BR" sz="700" dirty="0" smtClean="0"/>
          </a:p>
          <a:p>
            <a:r>
              <a:rPr lang="pt-BR" sz="700" dirty="0" smtClean="0"/>
              <a:t>Material</a:t>
            </a:r>
            <a:r>
              <a:rPr lang="pt-BR" sz="700" dirty="0"/>
              <a:t>: </a:t>
            </a:r>
            <a:r>
              <a:rPr lang="pt-BR" sz="700" dirty="0" smtClean="0"/>
              <a:t>Acero </a:t>
            </a:r>
            <a:r>
              <a:rPr lang="pt-BR" sz="700" dirty="0" err="1" smtClean="0"/>
              <a:t>inoxidable</a:t>
            </a:r>
            <a:r>
              <a:rPr lang="pt-BR" sz="700" dirty="0" smtClean="0"/>
              <a:t> 316</a:t>
            </a:r>
          </a:p>
          <a:p>
            <a:r>
              <a:rPr lang="pt-BR" sz="700" dirty="0" smtClean="0"/>
              <a:t>NFC-17.102 </a:t>
            </a:r>
            <a:r>
              <a:rPr lang="el-GR" sz="700" dirty="0"/>
              <a:t>Δ</a:t>
            </a:r>
            <a:r>
              <a:rPr lang="pt-BR" sz="700" dirty="0"/>
              <a:t>T: </a:t>
            </a:r>
            <a:r>
              <a:rPr lang="pt-BR" sz="700" dirty="0" smtClean="0"/>
              <a:t>60</a:t>
            </a:r>
            <a:r>
              <a:rPr lang="el-GR" sz="700" dirty="0" smtClean="0"/>
              <a:t>μ</a:t>
            </a:r>
            <a:r>
              <a:rPr lang="pt-BR" sz="700" dirty="0" smtClean="0"/>
              <a:t>s</a:t>
            </a:r>
          </a:p>
          <a:p>
            <a:r>
              <a:rPr lang="pt-BR" sz="700" dirty="0" smtClean="0"/>
              <a:t>Peso: </a:t>
            </a:r>
            <a:r>
              <a:rPr lang="pt-BR" sz="700" dirty="0"/>
              <a:t>2</a:t>
            </a:r>
            <a:r>
              <a:rPr lang="pt-BR" sz="700" dirty="0" smtClean="0"/>
              <a:t>,30 </a:t>
            </a:r>
            <a:r>
              <a:rPr lang="pt-BR" sz="700" dirty="0" smtClean="0"/>
              <a:t>Kg</a:t>
            </a:r>
          </a:p>
          <a:p>
            <a:r>
              <a:rPr lang="pt-BR" sz="700" dirty="0" smtClean="0"/>
              <a:t>Altura</a:t>
            </a:r>
            <a:r>
              <a:rPr lang="pt-BR" sz="700" dirty="0"/>
              <a:t>: </a:t>
            </a:r>
            <a:r>
              <a:rPr lang="pt-BR" sz="700" dirty="0" smtClean="0"/>
              <a:t>50</a:t>
            </a:r>
            <a:r>
              <a:rPr lang="pt-BR" sz="700" dirty="0" smtClean="0"/>
              <a:t> </a:t>
            </a:r>
            <a:r>
              <a:rPr lang="pt-BR" sz="700" dirty="0"/>
              <a:t>Cm </a:t>
            </a:r>
          </a:p>
        </p:txBody>
      </p:sp>
    </p:spTree>
    <p:extLst>
      <p:ext uri="{BB962C8B-B14F-4D97-AF65-F5344CB8AC3E}">
        <p14:creationId xmlns:p14="http://schemas.microsoft.com/office/powerpoint/2010/main" val="244531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2624</TotalTime>
  <Words>308</Words>
  <Application>Microsoft Office PowerPoint</Application>
  <PresentationFormat>A4 Kağıt (210x297 mm)</PresentationFormat>
  <Paragraphs>168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2" baseType="lpstr">
      <vt:lpstr>1_Tema do Office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Henrique Goulart Athayde</dc:creator>
  <cp:lastModifiedBy>Forend3</cp:lastModifiedBy>
  <cp:revision>188</cp:revision>
  <dcterms:created xsi:type="dcterms:W3CDTF">2019-05-28T15:27:07Z</dcterms:created>
  <dcterms:modified xsi:type="dcterms:W3CDTF">2020-03-04T15:31:11Z</dcterms:modified>
</cp:coreProperties>
</file>